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3" r:id="rId2"/>
    <p:sldId id="260" r:id="rId3"/>
    <p:sldId id="258" r:id="rId4"/>
    <p:sldId id="264" r:id="rId5"/>
    <p:sldId id="265" r:id="rId6"/>
    <p:sldId id="268" r:id="rId7"/>
    <p:sldId id="266" r:id="rId8"/>
    <p:sldId id="267" r:id="rId9"/>
    <p:sldId id="269" r:id="rId10"/>
    <p:sldId id="270" r:id="rId11"/>
    <p:sldId id="271" r:id="rId12"/>
    <p:sldId id="256" r:id="rId13"/>
    <p:sldId id="261"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96144" autoAdjust="0"/>
  </p:normalViewPr>
  <p:slideViewPr>
    <p:cSldViewPr snapToGrid="0">
      <p:cViewPr varScale="1">
        <p:scale>
          <a:sx n="64" d="100"/>
          <a:sy n="64" d="100"/>
        </p:scale>
        <p:origin x="102" y="948"/>
      </p:cViewPr>
      <p:guideLst/>
    </p:cSldViewPr>
  </p:slideViewPr>
  <p:outlineViewPr>
    <p:cViewPr>
      <p:scale>
        <a:sx n="33" d="100"/>
        <a:sy n="33" d="100"/>
      </p:scale>
      <p:origin x="0" y="-1836"/>
    </p:cViewPr>
  </p:outlineViewPr>
  <p:notesTextViewPr>
    <p:cViewPr>
      <p:scale>
        <a:sx n="1" d="1"/>
        <a:sy n="1" d="1"/>
      </p:scale>
      <p:origin x="0" y="0"/>
    </p:cViewPr>
  </p:notesTextViewPr>
  <p:notesViewPr>
    <p:cSldViewPr snapToGrid="0">
      <p:cViewPr varScale="1">
        <p:scale>
          <a:sx n="82" d="100"/>
          <a:sy n="82" d="100"/>
        </p:scale>
        <p:origin x="282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386927-995F-4A09-BCF7-FF4651860204}" type="datetimeFigureOut">
              <a:rPr lang="en-US" smtClean="0"/>
              <a:t>1/18/2017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7696E5-570A-4393-AC77-5884EEC89A4A}" type="slidenum">
              <a:rPr lang="en-US" smtClean="0"/>
              <a:t>‹#›</a:t>
            </a:fld>
            <a:endParaRPr lang="en-US" dirty="0"/>
          </a:p>
        </p:txBody>
      </p:sp>
    </p:spTree>
    <p:extLst>
      <p:ext uri="{BB962C8B-B14F-4D97-AF65-F5344CB8AC3E}">
        <p14:creationId xmlns:p14="http://schemas.microsoft.com/office/powerpoint/2010/main" val="905117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7696E5-570A-4393-AC77-5884EEC89A4A}" type="slidenum">
              <a:rPr lang="en-US" smtClean="0"/>
              <a:t>2</a:t>
            </a:fld>
            <a:endParaRPr lang="en-US" dirty="0"/>
          </a:p>
        </p:txBody>
      </p:sp>
    </p:spTree>
    <p:extLst>
      <p:ext uri="{BB962C8B-B14F-4D97-AF65-F5344CB8AC3E}">
        <p14:creationId xmlns:p14="http://schemas.microsoft.com/office/powerpoint/2010/main" val="2016309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for the trail users</a:t>
            </a:r>
          </a:p>
          <a:p>
            <a:r>
              <a:rPr lang="en-US" dirty="0"/>
              <a:t>Two for the environment</a:t>
            </a:r>
          </a:p>
          <a:p>
            <a:r>
              <a:rPr lang="en-US" dirty="0"/>
              <a:t>Two for the maintainers</a:t>
            </a:r>
          </a:p>
          <a:p>
            <a:endParaRPr lang="en-US" dirty="0"/>
          </a:p>
        </p:txBody>
      </p:sp>
      <p:sp>
        <p:nvSpPr>
          <p:cNvPr id="4" name="Slide Number Placeholder 3"/>
          <p:cNvSpPr>
            <a:spLocks noGrp="1"/>
          </p:cNvSpPr>
          <p:nvPr>
            <p:ph type="sldNum" sz="quarter" idx="10"/>
          </p:nvPr>
        </p:nvSpPr>
        <p:spPr/>
        <p:txBody>
          <a:bodyPr/>
          <a:lstStyle/>
          <a:p>
            <a:fld id="{B57696E5-570A-4393-AC77-5884EEC89A4A}" type="slidenum">
              <a:rPr lang="en-US" smtClean="0"/>
              <a:t>3</a:t>
            </a:fld>
            <a:endParaRPr lang="en-US" dirty="0"/>
          </a:p>
        </p:txBody>
      </p:sp>
    </p:spTree>
    <p:extLst>
      <p:ext uri="{BB962C8B-B14F-4D97-AF65-F5344CB8AC3E}">
        <p14:creationId xmlns:p14="http://schemas.microsoft.com/office/powerpoint/2010/main" val="813180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of contents.  89 pages in all like to so is step through the 8 sections, and ultimately show you some of the signs</a:t>
            </a:r>
          </a:p>
        </p:txBody>
      </p:sp>
      <p:sp>
        <p:nvSpPr>
          <p:cNvPr id="4" name="Slide Number Placeholder 3"/>
          <p:cNvSpPr>
            <a:spLocks noGrp="1"/>
          </p:cNvSpPr>
          <p:nvPr>
            <p:ph type="sldNum" sz="quarter" idx="10"/>
          </p:nvPr>
        </p:nvSpPr>
        <p:spPr/>
        <p:txBody>
          <a:bodyPr/>
          <a:lstStyle/>
          <a:p>
            <a:fld id="{B57696E5-570A-4393-AC77-5884EEC89A4A}" type="slidenum">
              <a:rPr lang="en-US" smtClean="0"/>
              <a:t>4</a:t>
            </a:fld>
            <a:endParaRPr lang="en-US" dirty="0"/>
          </a:p>
        </p:txBody>
      </p:sp>
    </p:spTree>
    <p:extLst>
      <p:ext uri="{BB962C8B-B14F-4D97-AF65-F5344CB8AC3E}">
        <p14:creationId xmlns:p14="http://schemas.microsoft.com/office/powerpoint/2010/main" val="244105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section s kind of general, typical fluff you see at the start of such a document.</a:t>
            </a:r>
          </a:p>
        </p:txBody>
      </p:sp>
      <p:sp>
        <p:nvSpPr>
          <p:cNvPr id="4" name="Slide Number Placeholder 3"/>
          <p:cNvSpPr>
            <a:spLocks noGrp="1"/>
          </p:cNvSpPr>
          <p:nvPr>
            <p:ph type="sldNum" sz="quarter" idx="10"/>
          </p:nvPr>
        </p:nvSpPr>
        <p:spPr/>
        <p:txBody>
          <a:bodyPr/>
          <a:lstStyle/>
          <a:p>
            <a:fld id="{B57696E5-570A-4393-AC77-5884EEC89A4A}" type="slidenum">
              <a:rPr lang="en-US" smtClean="0"/>
              <a:t>5</a:t>
            </a:fld>
            <a:endParaRPr lang="en-US" dirty="0"/>
          </a:p>
        </p:txBody>
      </p:sp>
    </p:spTree>
    <p:extLst>
      <p:ext uri="{BB962C8B-B14F-4D97-AF65-F5344CB8AC3E}">
        <p14:creationId xmlns:p14="http://schemas.microsoft.com/office/powerpoint/2010/main" val="934659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section logos,  next section overall specifications – more reference that anything else.</a:t>
            </a:r>
          </a:p>
        </p:txBody>
      </p:sp>
      <p:sp>
        <p:nvSpPr>
          <p:cNvPr id="4" name="Slide Number Placeholder 3"/>
          <p:cNvSpPr>
            <a:spLocks noGrp="1"/>
          </p:cNvSpPr>
          <p:nvPr>
            <p:ph type="sldNum" sz="quarter" idx="10"/>
          </p:nvPr>
        </p:nvSpPr>
        <p:spPr/>
        <p:txBody>
          <a:bodyPr/>
          <a:lstStyle/>
          <a:p>
            <a:fld id="{B57696E5-570A-4393-AC77-5884EEC89A4A}" type="slidenum">
              <a:rPr lang="en-US" smtClean="0"/>
              <a:t>6</a:t>
            </a:fld>
            <a:endParaRPr lang="en-US" dirty="0"/>
          </a:p>
        </p:txBody>
      </p:sp>
    </p:spTree>
    <p:extLst>
      <p:ext uri="{BB962C8B-B14F-4D97-AF65-F5344CB8AC3E}">
        <p14:creationId xmlns:p14="http://schemas.microsoft.com/office/powerpoint/2010/main" val="458846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 into the part where decisions are made</a:t>
            </a:r>
          </a:p>
        </p:txBody>
      </p:sp>
      <p:sp>
        <p:nvSpPr>
          <p:cNvPr id="4" name="Slide Number Placeholder 3"/>
          <p:cNvSpPr>
            <a:spLocks noGrp="1"/>
          </p:cNvSpPr>
          <p:nvPr>
            <p:ph type="sldNum" sz="quarter" idx="10"/>
          </p:nvPr>
        </p:nvSpPr>
        <p:spPr/>
        <p:txBody>
          <a:bodyPr/>
          <a:lstStyle/>
          <a:p>
            <a:fld id="{B57696E5-570A-4393-AC77-5884EEC89A4A}" type="slidenum">
              <a:rPr lang="en-US" smtClean="0"/>
              <a:t>7</a:t>
            </a:fld>
            <a:endParaRPr lang="en-US"/>
          </a:p>
        </p:txBody>
      </p:sp>
    </p:spTree>
    <p:extLst>
      <p:ext uri="{BB962C8B-B14F-4D97-AF65-F5344CB8AC3E}">
        <p14:creationId xmlns:p14="http://schemas.microsoft.com/office/powerpoint/2010/main" val="609766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places to consider for sign locations,  15 to 20</a:t>
            </a:r>
          </a:p>
        </p:txBody>
      </p:sp>
      <p:sp>
        <p:nvSpPr>
          <p:cNvPr id="4" name="Slide Number Placeholder 3"/>
          <p:cNvSpPr>
            <a:spLocks noGrp="1"/>
          </p:cNvSpPr>
          <p:nvPr>
            <p:ph type="sldNum" sz="quarter" idx="10"/>
          </p:nvPr>
        </p:nvSpPr>
        <p:spPr/>
        <p:txBody>
          <a:bodyPr/>
          <a:lstStyle/>
          <a:p>
            <a:fld id="{B57696E5-570A-4393-AC77-5884EEC89A4A}" type="slidenum">
              <a:rPr lang="en-US" smtClean="0"/>
              <a:t>8</a:t>
            </a:fld>
            <a:endParaRPr lang="en-US" dirty="0"/>
          </a:p>
        </p:txBody>
      </p:sp>
    </p:spTree>
    <p:extLst>
      <p:ext uri="{BB962C8B-B14F-4D97-AF65-F5344CB8AC3E}">
        <p14:creationId xmlns:p14="http://schemas.microsoft.com/office/powerpoint/2010/main" val="2401160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three section show various signs- split into three location types</a:t>
            </a:r>
          </a:p>
        </p:txBody>
      </p:sp>
      <p:sp>
        <p:nvSpPr>
          <p:cNvPr id="4" name="Slide Number Placeholder 3"/>
          <p:cNvSpPr>
            <a:spLocks noGrp="1"/>
          </p:cNvSpPr>
          <p:nvPr>
            <p:ph type="sldNum" sz="quarter" idx="10"/>
          </p:nvPr>
        </p:nvSpPr>
        <p:spPr/>
        <p:txBody>
          <a:bodyPr/>
          <a:lstStyle/>
          <a:p>
            <a:fld id="{B57696E5-570A-4393-AC77-5884EEC89A4A}" type="slidenum">
              <a:rPr lang="en-US" smtClean="0"/>
              <a:t>9</a:t>
            </a:fld>
            <a:endParaRPr lang="en-US" dirty="0"/>
          </a:p>
        </p:txBody>
      </p:sp>
    </p:spTree>
    <p:extLst>
      <p:ext uri="{BB962C8B-B14F-4D97-AF65-F5344CB8AC3E}">
        <p14:creationId xmlns:p14="http://schemas.microsoft.com/office/powerpoint/2010/main" val="2983652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Vendor  - asking for input,  cost “cost of total Ownership”  both $$ and Maintenance more upfront to eliminate $$ , hours</a:t>
            </a:r>
          </a:p>
        </p:txBody>
      </p:sp>
      <p:sp>
        <p:nvSpPr>
          <p:cNvPr id="4" name="Slide Number Placeholder 3"/>
          <p:cNvSpPr>
            <a:spLocks noGrp="1"/>
          </p:cNvSpPr>
          <p:nvPr>
            <p:ph type="sldNum" sz="quarter" idx="10"/>
          </p:nvPr>
        </p:nvSpPr>
        <p:spPr/>
        <p:txBody>
          <a:bodyPr/>
          <a:lstStyle/>
          <a:p>
            <a:fld id="{B57696E5-570A-4393-AC77-5884EEC89A4A}" type="slidenum">
              <a:rPr lang="en-US" smtClean="0"/>
              <a:t>11</a:t>
            </a:fld>
            <a:endParaRPr lang="en-US" dirty="0"/>
          </a:p>
        </p:txBody>
      </p:sp>
    </p:spTree>
    <p:extLst>
      <p:ext uri="{BB962C8B-B14F-4D97-AF65-F5344CB8AC3E}">
        <p14:creationId xmlns:p14="http://schemas.microsoft.com/office/powerpoint/2010/main" val="1423542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1696042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3405941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1183291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2847738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1180500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538819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1422341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4241849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2095548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132089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36E4CB-B375-45AE-8161-BDE42F987DB9}" type="datetimeFigureOut">
              <a:rPr lang="en-US" smtClean="0"/>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A30B719-6752-4F8B-88E7-95786EBE1127}" type="slidenum">
              <a:rPr lang="en-US" smtClean="0"/>
              <a:t>‹#›</a:t>
            </a:fld>
            <a:endParaRPr lang="en-US" dirty="0"/>
          </a:p>
        </p:txBody>
      </p:sp>
    </p:spTree>
    <p:extLst>
      <p:ext uri="{BB962C8B-B14F-4D97-AF65-F5344CB8AC3E}">
        <p14:creationId xmlns:p14="http://schemas.microsoft.com/office/powerpoint/2010/main" val="3748988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36E4CB-B375-45AE-8161-BDE42F987DB9}" type="datetimeFigureOut">
              <a:rPr lang="en-US" smtClean="0"/>
              <a:t>1/18/2017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0B719-6752-4F8B-88E7-95786EBE1127}" type="slidenum">
              <a:rPr lang="en-US" smtClean="0"/>
              <a:t>‹#›</a:t>
            </a:fld>
            <a:endParaRPr lang="en-US" dirty="0"/>
          </a:p>
        </p:txBody>
      </p:sp>
    </p:spTree>
    <p:extLst>
      <p:ext uri="{BB962C8B-B14F-4D97-AF65-F5344CB8AC3E}">
        <p14:creationId xmlns:p14="http://schemas.microsoft.com/office/powerpoint/2010/main" val="1653646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0156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41355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200" b="1" dirty="0"/>
              <a:t>Appendix </a:t>
            </a:r>
          </a:p>
          <a:p>
            <a:r>
              <a:rPr lang="en-US" dirty="0"/>
              <a:t>Sign, Post and Kiosk Vendors</a:t>
            </a:r>
          </a:p>
          <a:p>
            <a:r>
              <a:rPr lang="en-US" dirty="0"/>
              <a:t>Cost Estimates and Comparisons </a:t>
            </a:r>
          </a:p>
          <a:p>
            <a:r>
              <a:rPr lang="en-US" dirty="0"/>
              <a:t>Tourist Oriented Destination </a:t>
            </a:r>
          </a:p>
          <a:p>
            <a:r>
              <a:rPr lang="en-US" dirty="0"/>
              <a:t>PA Bike Routes </a:t>
            </a:r>
          </a:p>
          <a:p>
            <a:endParaRPr lang="en-US" dirty="0"/>
          </a:p>
        </p:txBody>
      </p:sp>
    </p:spTree>
    <p:extLst>
      <p:ext uri="{BB962C8B-B14F-4D97-AF65-F5344CB8AC3E}">
        <p14:creationId xmlns:p14="http://schemas.microsoft.com/office/powerpoint/2010/main" val="2668129150"/>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02527"/>
            <a:ext cx="9144000" cy="5653668"/>
          </a:xfrm>
        </p:spPr>
        <p:txBody>
          <a:bodyPr>
            <a:normAutofit/>
          </a:bodyPr>
          <a:lstStyle/>
          <a:p>
            <a:pPr algn="l"/>
            <a:r>
              <a:rPr lang="en-US" sz="3600" dirty="0"/>
              <a:t>The Erie to Pittsburgh Trail Alliance (EPTA) gratefully acknowledges that this manual is adapted directly, with permission, from the Allegheny Trail Alliance manual. Changes have been made to replace the ATA logos and colors with the EPTA logos and colors. </a:t>
            </a:r>
          </a:p>
          <a:p>
            <a:endParaRPr lang="en-US" dirty="0"/>
          </a:p>
        </p:txBody>
      </p:sp>
    </p:spTree>
    <p:extLst>
      <p:ext uri="{BB962C8B-B14F-4D97-AF65-F5344CB8AC3E}">
        <p14:creationId xmlns:p14="http://schemas.microsoft.com/office/powerpoint/2010/main" val="2819497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16244" cy="5811838"/>
          </a:xfrm>
        </p:spPr>
        <p:txBody>
          <a:bodyPr>
            <a:normAutofit fontScale="90000"/>
          </a:bodyPr>
          <a:lstStyle/>
          <a:p>
            <a:pPr algn="ctr"/>
            <a:br>
              <a:rPr lang="en-US" sz="13800" dirty="0"/>
            </a:br>
            <a:r>
              <a:rPr lang="en-US" sz="13800" dirty="0"/>
              <a:t>Questions </a:t>
            </a:r>
            <a:br>
              <a:rPr lang="en-US" sz="13800" dirty="0"/>
            </a:br>
            <a:br>
              <a:rPr lang="en-US" sz="4800" b="1" dirty="0"/>
            </a:br>
            <a:br>
              <a:rPr lang="en-US" sz="4800" b="1" dirty="0"/>
            </a:br>
            <a:r>
              <a:rPr lang="en-US" sz="6700" b="1" dirty="0"/>
              <a:t>signmanual.eriepittsburghtrail.org</a:t>
            </a:r>
            <a:br>
              <a:rPr lang="en-US" sz="9600" dirty="0"/>
            </a:br>
            <a:endParaRPr lang="en-US" sz="13800" dirty="0"/>
          </a:p>
        </p:txBody>
      </p:sp>
    </p:spTree>
    <p:extLst>
      <p:ext uri="{BB962C8B-B14F-4D97-AF65-F5344CB8AC3E}">
        <p14:creationId xmlns:p14="http://schemas.microsoft.com/office/powerpoint/2010/main" val="2830496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418172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39441" y="0"/>
            <a:ext cx="5503451" cy="7122114"/>
          </a:xfrm>
        </p:spPr>
      </p:pic>
    </p:spTree>
    <p:extLst>
      <p:ext uri="{BB962C8B-B14F-4D97-AF65-F5344CB8AC3E}">
        <p14:creationId xmlns:p14="http://schemas.microsoft.com/office/powerpoint/2010/main" val="3558055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Signage project had several goals</a:t>
            </a:r>
          </a:p>
        </p:txBody>
      </p:sp>
      <p:sp>
        <p:nvSpPr>
          <p:cNvPr id="3" name="Content Placeholder 2"/>
          <p:cNvSpPr>
            <a:spLocks noGrp="1"/>
          </p:cNvSpPr>
          <p:nvPr>
            <p:ph idx="1"/>
          </p:nvPr>
        </p:nvSpPr>
        <p:spPr>
          <a:xfrm>
            <a:off x="838200" y="1556426"/>
            <a:ext cx="10515600" cy="5301573"/>
          </a:xfrm>
        </p:spPr>
        <p:txBody>
          <a:bodyPr>
            <a:normAutofit/>
          </a:bodyPr>
          <a:lstStyle/>
          <a:p>
            <a:r>
              <a:rPr lang="en-US" dirty="0"/>
              <a:t>Make it easy for trail users in western PA to use trail signage</a:t>
            </a:r>
          </a:p>
          <a:p>
            <a:r>
              <a:rPr lang="en-US" dirty="0"/>
              <a:t>Eliminate the need for trail users to learn a new sign language every time they visit a new trail</a:t>
            </a:r>
          </a:p>
          <a:p>
            <a:r>
              <a:rPr lang="en-US" dirty="0"/>
              <a:t>Sign structures would be simple and clean in order to not detract from the beauty of the trail’s natural landscape or town streetscapes.</a:t>
            </a:r>
          </a:p>
          <a:p>
            <a:r>
              <a:rPr lang="en-US" dirty="0"/>
              <a:t>The sign panels and structure would be as “green” as possible within pricing constraints</a:t>
            </a:r>
          </a:p>
          <a:p>
            <a:r>
              <a:rPr lang="en-US" dirty="0"/>
              <a:t>Structures would require minimal maintenance and last a long time.</a:t>
            </a:r>
          </a:p>
          <a:p>
            <a:r>
              <a:rPr lang="en-US" dirty="0"/>
              <a:t>Structures would be designed so that volunteers could build them if trail organizations wished to assume that responsibility in-house</a:t>
            </a:r>
          </a:p>
          <a:p>
            <a:endParaRPr lang="en-US" dirty="0"/>
          </a:p>
        </p:txBody>
      </p:sp>
    </p:spTree>
    <p:extLst>
      <p:ext uri="{BB962C8B-B14F-4D97-AF65-F5344CB8AC3E}">
        <p14:creationId xmlns:p14="http://schemas.microsoft.com/office/powerpoint/2010/main" val="18641467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14801" y="109414"/>
            <a:ext cx="5442491" cy="7043225"/>
          </a:xfrm>
        </p:spPr>
      </p:pic>
    </p:spTree>
    <p:extLst>
      <p:ext uri="{BB962C8B-B14F-4D97-AF65-F5344CB8AC3E}">
        <p14:creationId xmlns:p14="http://schemas.microsoft.com/office/powerpoint/2010/main" val="221233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2246" y="-1708879"/>
            <a:ext cx="10194561" cy="206662"/>
          </a:xfrm>
        </p:spPr>
        <p:txBody>
          <a:bodyPr>
            <a:normAutofit fontScale="90000"/>
          </a:bodyPr>
          <a:lstStyle/>
          <a:p>
            <a:endParaRPr lang="en-US" dirty="0"/>
          </a:p>
        </p:txBody>
      </p:sp>
      <p:sp>
        <p:nvSpPr>
          <p:cNvPr id="3" name="Content Placeholder 2"/>
          <p:cNvSpPr>
            <a:spLocks noGrp="1"/>
          </p:cNvSpPr>
          <p:nvPr>
            <p:ph idx="1"/>
          </p:nvPr>
        </p:nvSpPr>
        <p:spPr>
          <a:xfrm>
            <a:off x="838200" y="194872"/>
            <a:ext cx="10515600" cy="6663128"/>
          </a:xfrm>
        </p:spPr>
        <p:txBody>
          <a:bodyPr>
            <a:normAutofit/>
          </a:bodyPr>
          <a:lstStyle/>
          <a:p>
            <a:pPr marL="0" indent="0">
              <a:buNone/>
            </a:pPr>
            <a:endParaRPr lang="en-US" sz="3200" b="1" dirty="0"/>
          </a:p>
          <a:p>
            <a:pPr marL="0" indent="0">
              <a:buNone/>
            </a:pPr>
            <a:r>
              <a:rPr lang="en-US" sz="3600" b="1" dirty="0"/>
              <a:t>General </a:t>
            </a:r>
          </a:p>
          <a:p>
            <a:r>
              <a:rPr lang="en-US" sz="3200" dirty="0"/>
              <a:t>Introduction</a:t>
            </a:r>
          </a:p>
          <a:p>
            <a:r>
              <a:rPr lang="en-US" dirty="0"/>
              <a:t>Funding Sources</a:t>
            </a:r>
          </a:p>
          <a:p>
            <a:r>
              <a:rPr lang="en-US" dirty="0"/>
              <a:t>Getting Started </a:t>
            </a:r>
          </a:p>
          <a:p>
            <a:endParaRPr lang="en-US" dirty="0"/>
          </a:p>
        </p:txBody>
      </p:sp>
    </p:spTree>
    <p:extLst>
      <p:ext uri="{BB962C8B-B14F-4D97-AF65-F5344CB8AC3E}">
        <p14:creationId xmlns:p14="http://schemas.microsoft.com/office/powerpoint/2010/main" val="745749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normAutofit fontScale="92500" lnSpcReduction="10000"/>
          </a:bodyPr>
          <a:lstStyle/>
          <a:p>
            <a:pPr marL="0" indent="0">
              <a:buNone/>
            </a:pPr>
            <a:r>
              <a:rPr lang="en-US" sz="3200" b="1" dirty="0"/>
              <a:t>Graphic Identity Guidelines </a:t>
            </a:r>
          </a:p>
          <a:p>
            <a:r>
              <a:rPr lang="en-US" dirty="0"/>
              <a:t>Erie to Pittsburgh Trail Alliance </a:t>
            </a:r>
          </a:p>
          <a:p>
            <a:r>
              <a:rPr lang="en-US" dirty="0"/>
              <a:t>PennDOT Approved Signs on State Owned Roads </a:t>
            </a:r>
          </a:p>
          <a:p>
            <a:r>
              <a:rPr lang="en-US" dirty="0"/>
              <a:t>Federal Signs</a:t>
            </a:r>
          </a:p>
          <a:p>
            <a:r>
              <a:rPr lang="en-US" dirty="0"/>
              <a:t>Individual Trail Logos</a:t>
            </a:r>
          </a:p>
          <a:p>
            <a:endParaRPr lang="en-US" dirty="0"/>
          </a:p>
          <a:p>
            <a:pPr marL="0" indent="0">
              <a:buNone/>
            </a:pPr>
            <a:r>
              <a:rPr lang="en-US" sz="3200" b="1" dirty="0"/>
              <a:t>General Graphic Specifications </a:t>
            </a:r>
          </a:p>
          <a:p>
            <a:r>
              <a:rPr lang="en-US" dirty="0"/>
              <a:t>Type faces</a:t>
            </a:r>
          </a:p>
          <a:p>
            <a:r>
              <a:rPr lang="en-US" dirty="0"/>
              <a:t>Symbols - Amenities and Services </a:t>
            </a:r>
          </a:p>
          <a:p>
            <a:r>
              <a:rPr lang="en-US" dirty="0"/>
              <a:t>Symbols - Prohibitory </a:t>
            </a:r>
          </a:p>
          <a:p>
            <a:r>
              <a:rPr lang="en-US" dirty="0"/>
              <a:t>Symbols - Americans with Disability Act (ADA) </a:t>
            </a:r>
          </a:p>
          <a:p>
            <a:r>
              <a:rPr lang="en-US" dirty="0"/>
              <a:t>Colors, Finishes, and Materials</a:t>
            </a:r>
          </a:p>
          <a:p>
            <a:endParaRPr lang="en-US" dirty="0"/>
          </a:p>
        </p:txBody>
      </p:sp>
    </p:spTree>
    <p:extLst>
      <p:ext uri="{BB962C8B-B14F-4D97-AF65-F5344CB8AC3E}">
        <p14:creationId xmlns:p14="http://schemas.microsoft.com/office/powerpoint/2010/main" val="1626280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023" y="-1568606"/>
            <a:ext cx="10515600" cy="1325563"/>
          </a:xfrm>
        </p:spPr>
        <p:txBody>
          <a:bodyPr/>
          <a:lstStyle/>
          <a:p>
            <a:endParaRPr lang="en-US" dirty="0"/>
          </a:p>
        </p:txBody>
      </p:sp>
      <p:sp>
        <p:nvSpPr>
          <p:cNvPr id="3" name="Content Placeholder 2"/>
          <p:cNvSpPr>
            <a:spLocks noGrp="1"/>
          </p:cNvSpPr>
          <p:nvPr>
            <p:ph idx="1"/>
          </p:nvPr>
        </p:nvSpPr>
        <p:spPr>
          <a:xfrm>
            <a:off x="838200" y="239843"/>
            <a:ext cx="10515600" cy="5937120"/>
          </a:xfrm>
        </p:spPr>
        <p:txBody>
          <a:bodyPr/>
          <a:lstStyle/>
          <a:p>
            <a:pPr marL="0" indent="0">
              <a:buNone/>
            </a:pPr>
            <a:r>
              <a:rPr lang="en-US" sz="3200" b="1" dirty="0"/>
              <a:t>Typical Sign Locations </a:t>
            </a:r>
          </a:p>
          <a:p>
            <a:r>
              <a:rPr lang="en-US" dirty="0"/>
              <a:t>Single Parking Area </a:t>
            </a:r>
          </a:p>
          <a:p>
            <a:r>
              <a:rPr lang="en-US" dirty="0"/>
              <a:t>Double Parking Area </a:t>
            </a:r>
          </a:p>
        </p:txBody>
      </p:sp>
    </p:spTree>
    <p:extLst>
      <p:ext uri="{BB962C8B-B14F-4D97-AF65-F5344CB8AC3E}">
        <p14:creationId xmlns:p14="http://schemas.microsoft.com/office/powerpoint/2010/main" val="908250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13183"/>
            <a:ext cx="10515600" cy="1325563"/>
          </a:xfrm>
        </p:spPr>
        <p:txBody>
          <a:bodyPr/>
          <a:lstStyle/>
          <a:p>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14800" y="-162560"/>
            <a:ext cx="5715461" cy="7396480"/>
          </a:xfrm>
        </p:spPr>
      </p:pic>
    </p:spTree>
    <p:extLst>
      <p:ext uri="{BB962C8B-B14F-4D97-AF65-F5344CB8AC3E}">
        <p14:creationId xmlns:p14="http://schemas.microsoft.com/office/powerpoint/2010/main" val="45452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Various Sign Locations</a:t>
            </a:r>
          </a:p>
        </p:txBody>
      </p:sp>
      <p:sp>
        <p:nvSpPr>
          <p:cNvPr id="3" name="Content Placeholder 2"/>
          <p:cNvSpPr>
            <a:spLocks noGrp="1"/>
          </p:cNvSpPr>
          <p:nvPr>
            <p:ph idx="1"/>
          </p:nvPr>
        </p:nvSpPr>
        <p:spPr/>
        <p:txBody>
          <a:bodyPr>
            <a:normAutofit/>
          </a:bodyPr>
          <a:lstStyle/>
          <a:p>
            <a:pPr marL="0" indent="0">
              <a:buNone/>
            </a:pPr>
            <a:r>
              <a:rPr lang="en-US" sz="3200" b="1" dirty="0"/>
              <a:t>Access Area Signage</a:t>
            </a:r>
          </a:p>
          <a:p>
            <a:pPr marL="0" indent="0">
              <a:buNone/>
            </a:pPr>
            <a:r>
              <a:rPr lang="en-US" sz="3200" b="1" dirty="0"/>
              <a:t>On Trail Signage</a:t>
            </a:r>
          </a:p>
          <a:p>
            <a:pPr marL="0" indent="0">
              <a:buNone/>
            </a:pPr>
            <a:r>
              <a:rPr lang="en-US" sz="3200" b="1" dirty="0"/>
              <a:t>Roadway Signage</a:t>
            </a:r>
          </a:p>
        </p:txBody>
      </p:sp>
    </p:spTree>
    <p:extLst>
      <p:ext uri="{BB962C8B-B14F-4D97-AF65-F5344CB8AC3E}">
        <p14:creationId xmlns:p14="http://schemas.microsoft.com/office/powerpoint/2010/main" val="83168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380</Words>
  <Application>Microsoft Office PowerPoint</Application>
  <PresentationFormat>Widescreen</PresentationFormat>
  <Paragraphs>57</Paragraphs>
  <Slides>14</Slides>
  <Notes>9</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Signage project had several goals</vt:lpstr>
      <vt:lpstr>PowerPoint Presentation</vt:lpstr>
      <vt:lpstr>PowerPoint Presentation</vt:lpstr>
      <vt:lpstr>PowerPoint Presentation</vt:lpstr>
      <vt:lpstr>PowerPoint Presentation</vt:lpstr>
      <vt:lpstr>PowerPoint Presentation</vt:lpstr>
      <vt:lpstr>Various Sign Locations</vt:lpstr>
      <vt:lpstr>PowerPoint Presentation</vt:lpstr>
      <vt:lpstr>PowerPoint Presentation</vt:lpstr>
      <vt:lpstr>PowerPoint Presentation</vt:lpstr>
      <vt:lpstr> Questions    signmanual.eriepittsburghtrail.org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Roy Weil</dc:creator>
  <cp:lastModifiedBy>Roy Weil</cp:lastModifiedBy>
  <cp:revision>14</cp:revision>
  <dcterms:created xsi:type="dcterms:W3CDTF">2016-10-19T11:11:35Z</dcterms:created>
  <dcterms:modified xsi:type="dcterms:W3CDTF">2017-01-18T11:59:13Z</dcterms:modified>
</cp:coreProperties>
</file>