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4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6" r:id="rId3"/>
    <p:sldId id="257" r:id="rId4"/>
    <p:sldId id="269" r:id="rId5"/>
    <p:sldId id="270" r:id="rId6"/>
    <p:sldId id="271" r:id="rId7"/>
    <p:sldId id="272" r:id="rId8"/>
    <p:sldId id="273" r:id="rId9"/>
    <p:sldId id="274" r:id="rId10"/>
    <p:sldId id="280" r:id="rId11"/>
    <p:sldId id="275" r:id="rId12"/>
    <p:sldId id="281" r:id="rId13"/>
    <p:sldId id="287" r:id="rId14"/>
    <p:sldId id="288" r:id="rId15"/>
    <p:sldId id="289" r:id="rId16"/>
    <p:sldId id="297" r:id="rId17"/>
    <p:sldId id="285" r:id="rId18"/>
    <p:sldId id="264" r:id="rId19"/>
    <p:sldId id="267" r:id="rId20"/>
    <p:sldId id="276" r:id="rId21"/>
    <p:sldId id="292" r:id="rId22"/>
    <p:sldId id="290" r:id="rId23"/>
    <p:sldId id="291" r:id="rId24"/>
    <p:sldId id="293" r:id="rId25"/>
    <p:sldId id="277" r:id="rId26"/>
    <p:sldId id="294" r:id="rId27"/>
    <p:sldId id="268" r:id="rId28"/>
    <p:sldId id="283" r:id="rId29"/>
    <p:sldId id="279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834" autoAdjust="0"/>
  </p:normalViewPr>
  <p:slideViewPr>
    <p:cSldViewPr snapToGrid="0">
      <p:cViewPr varScale="1">
        <p:scale>
          <a:sx n="90" d="100"/>
          <a:sy n="90" d="100"/>
        </p:scale>
        <p:origin x="120" y="6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1920" units="cm"/>
          <inkml:channel name="Y" type="integer" min="-261" max="1659" units="cm"/>
          <inkml:channel name="T" type="integer" max="2.14748E9" units="dev"/>
        </inkml:traceFormat>
        <inkml:channelProperties>
          <inkml:channelProperty channel="X" name="resolution" value="57.91506" units="1/cm"/>
          <inkml:channelProperty channel="Y" name="resolution" value="59.25926" units="1/cm"/>
          <inkml:channelProperty channel="T" name="resolution" value="1" units="1/dev"/>
        </inkml:channelProperties>
      </inkml:inkSource>
      <inkml:timestamp xml:id="ts0" timeString="2016-03-17T03:50:11.840"/>
    </inkml:context>
    <inkml:brush xml:id="br0">
      <inkml:brushProperty name="width" value="0.21167" units="cm"/>
      <inkml:brushProperty name="height" value="0.211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FC5FEEE-A96D-4D8E-971C-2FF482295966}" emma:medium="tactile" emma:mode="ink">
          <msink:context xmlns:msink="http://schemas.microsoft.com/ink/2010/main" type="inkDrawing" rotatedBoundingBox="6958,11037 7693,10615 7725,10671 6989,11092" shapeName="Other">
            <msink:destinationLink direction="with" ref="{E197E107-986A-4C80-99C6-3BAA324EA155}"/>
          </msink:context>
        </emma:interpretation>
      </emma:emma>
    </inkml:annotationXML>
    <inkml:trace contextRef="#ctx0" brushRef="#br0">0 456 0,'0'-21'218,"21"-1"-202,-21 0-16,44 22 16,-44-22-16,22 1 15,-1-1-15,23 0 16,-23 1-1,23-1-15,-1 0 16,1 22 0,-44-21-16,43-1 15,-21 0-15,21 22 16,1-22-16,-1-21 16,1 43-1,-23-22 1,1 22-16,0-21 15,-1 21 1,1-22-16,0 22 16,-1-44-16,1 44 15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1920" units="cm"/>
          <inkml:channel name="Y" type="integer" min="-261" max="1659" units="cm"/>
          <inkml:channel name="T" type="integer" max="2.14748E9" units="dev"/>
        </inkml:traceFormat>
        <inkml:channelProperties>
          <inkml:channelProperty channel="X" name="resolution" value="57.91506" units="1/cm"/>
          <inkml:channelProperty channel="Y" name="resolution" value="59.25926" units="1/cm"/>
          <inkml:channelProperty channel="T" name="resolution" value="1" units="1/dev"/>
        </inkml:channelProperties>
      </inkml:inkSource>
      <inkml:timestamp xml:id="ts0" timeString="2016-03-17T03:50:13.888"/>
    </inkml:context>
    <inkml:brush xml:id="br0">
      <inkml:brushProperty name="width" value="0.21167" units="cm"/>
      <inkml:brushProperty name="height" value="0.211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197E107-986A-4C80-99C6-3BAA324EA155}" emma:medium="tactile" emma:mode="ink">
          <msink:context xmlns:msink="http://schemas.microsoft.com/ink/2010/main" type="inkDrawing" rotatedBoundingBox="6983,11148 7367,11746 7327,11772 6944,11173" semanticType="callout" shapeName="Other">
            <msink:sourceLink direction="with" ref="{0E40F5D4-80FB-4E18-B22F-07CEEC1128B6}"/>
            <msink:sourceLink direction="with" ref="{CFC5FEEE-A96D-4D8E-971C-2FF482295966}"/>
          </msink:context>
        </emma:interpretation>
      </emma:emma>
    </inkml:annotationXML>
    <inkml:trace contextRef="#ctx0" brushRef="#br0">23 0 0,'-22'0'188,"22"22"-188,0 0 16,22-22-16,-22 43 15,21-21-15,23 0 31,-44-1-15,22 1 31,-1 0-16,-21 0-15,22-1-1,0 23 1,-22-23 0,21-21-16,-21 22 15,22 0 1,-22 0-16,22-22 78,-22 21-78,22-21 0,-22 22 16,0 0-1,21-22-15,-21 43 266,22-43-250,0 22-16,-22-1 15,21 23 1,1-22-1,-22-1 1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1920" units="cm"/>
          <inkml:channel name="Y" type="integer" min="-261" max="1659" units="cm"/>
          <inkml:channel name="T" type="integer" max="2.14748E9" units="dev"/>
        </inkml:traceFormat>
        <inkml:channelProperties>
          <inkml:channelProperty channel="X" name="resolution" value="57.91506" units="1/cm"/>
          <inkml:channelProperty channel="Y" name="resolution" value="59.25926" units="1/cm"/>
          <inkml:channelProperty channel="T" name="resolution" value="1" units="1/dev"/>
        </inkml:channelProperties>
      </inkml:inkSource>
      <inkml:timestamp xml:id="ts0" timeString="2016-03-17T03:50:52.432"/>
    </inkml:context>
    <inkml:brush xml:id="br0">
      <inkml:brushProperty name="width" value="0.21167" units="cm"/>
      <inkml:brushProperty name="height" value="0.211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7073724-E24F-4371-A523-2D06FF4D2274}" emma:medium="tactile" emma:mode="ink">
          <msink:context xmlns:msink="http://schemas.microsoft.com/ink/2010/main" type="writingRegion" rotatedBoundingBox="21209,10594 21224,10594 21224,10609 21209,10609"/>
        </emma:interpretation>
      </emma:emma>
    </inkml:annotationXML>
    <inkml:traceGroup>
      <inkml:annotationXML>
        <emma:emma xmlns:emma="http://www.w3.org/2003/04/emma" version="1.0">
          <emma:interpretation id="{DD0289D5-D3A8-420F-B18B-53B7C42F3255}" emma:medium="tactile" emma:mode="ink">
            <msink:context xmlns:msink="http://schemas.microsoft.com/ink/2010/main" type="paragraph" rotatedBoundingBox="21209,10594 21224,10594 21224,10609 21209,106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030621-7609-4C1C-A846-09B10FDD5FED}" emma:medium="tactile" emma:mode="ink">
              <msink:context xmlns:msink="http://schemas.microsoft.com/ink/2010/main" type="line" rotatedBoundingBox="21209,10594 21224,10594 21224,10609 21209,10609"/>
            </emma:interpretation>
          </emma:emma>
        </inkml:annotationXML>
        <inkml:traceGroup>
          <inkml:annotationXML>
            <emma:emma xmlns:emma="http://www.w3.org/2003/04/emma" version="1.0">
              <emma:interpretation id="{1A693336-23A4-4B86-AC63-C7EB38EDCFAB}" emma:medium="tactile" emma:mode="ink">
                <msink:context xmlns:msink="http://schemas.microsoft.com/ink/2010/main" type="inkWord" rotatedBoundingBox="21209,10594 21224,10594 21224,10609 21209,10609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1920" units="cm"/>
          <inkml:channel name="Y" type="integer" min="-261" max="1659" units="cm"/>
          <inkml:channel name="T" type="integer" max="2.14748E9" units="dev"/>
        </inkml:traceFormat>
        <inkml:channelProperties>
          <inkml:channelProperty channel="X" name="resolution" value="57.91506" units="1/cm"/>
          <inkml:channelProperty channel="Y" name="resolution" value="59.25926" units="1/cm"/>
          <inkml:channelProperty channel="T" name="resolution" value="1" units="1/dev"/>
        </inkml:channelProperties>
      </inkml:inkSource>
      <inkml:timestamp xml:id="ts0" timeString="2016-03-17T01:43:10.005"/>
    </inkml:context>
    <inkml:brush xml:id="br0">
      <inkml:brushProperty name="width" value="0.10583" units="cm"/>
      <inkml:brushProperty name="height" value="0.211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9BC85-2B1C-49F9-9C4B-DA2678CDF6B2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AEDF-9157-467C-BF3C-1B056BB4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</a:p>
          <a:p>
            <a:endParaRPr lang="en-US" dirty="0"/>
          </a:p>
          <a:p>
            <a:r>
              <a:rPr lang="en-US" dirty="0"/>
              <a:t>And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9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06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Schenley drive road overhead</a:t>
            </a:r>
          </a:p>
          <a:p>
            <a:r>
              <a:rPr lang="en-US" dirty="0" err="1"/>
              <a:t>Jonciare</a:t>
            </a:r>
            <a:r>
              <a:rPr lang="en-US" dirty="0"/>
              <a:t> Street</a:t>
            </a:r>
          </a:p>
          <a:p>
            <a:r>
              <a:rPr lang="en-US" dirty="0"/>
              <a:t>Trail entrance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1AEDF-9157-467C-BF3C-1B056BB4758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5113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we are going</a:t>
            </a:r>
          </a:p>
          <a:p>
            <a:r>
              <a:rPr lang="en-US" dirty="0"/>
              <a:t>Ideal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2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hill shared use path on east side of street</a:t>
            </a:r>
          </a:p>
          <a:p>
            <a:r>
              <a:rPr lang="en-US" dirty="0"/>
              <a:t>Down hill </a:t>
            </a:r>
            <a:r>
              <a:rPr lang="en-US" dirty="0" err="1"/>
              <a:t>sharrows</a:t>
            </a:r>
            <a:r>
              <a:rPr lang="en-US" dirty="0"/>
              <a:t> in street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9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angle crossing of railroad tracks</a:t>
            </a:r>
          </a:p>
          <a:p>
            <a:r>
              <a:rPr lang="en-US" dirty="0"/>
              <a:t>Between CMU parking and the railroad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35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angle crossing of railroad tracks</a:t>
            </a:r>
          </a:p>
          <a:p>
            <a:r>
              <a:rPr lang="en-US" dirty="0"/>
              <a:t>Between CMU parking and the railroad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73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Between rail road and the  cliff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0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CMU and CC are engaged</a:t>
            </a:r>
          </a:p>
          <a:p>
            <a:endParaRPr lang="en-US" dirty="0"/>
          </a:p>
          <a:p>
            <a:r>
              <a:rPr lang="en-US" dirty="0"/>
              <a:t>Pinch point is the railroad crossing</a:t>
            </a:r>
          </a:p>
          <a:p>
            <a:endParaRPr lang="en-US" dirty="0"/>
          </a:p>
          <a:p>
            <a:r>
              <a:rPr lang="en-US" dirty="0"/>
              <a:t>Rail road is an issue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44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9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all view of 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3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2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26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1AEDF-9157-467C-BF3C-1B056BB47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8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7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4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0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5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433BE-5D6B-4379-9D4D-706542C02D9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5D1A5-D9FB-4245-8757-CC3145589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3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emf"/><Relationship Id="rId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6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emf"/><Relationship Id="rId3" Type="http://schemas.openxmlformats.org/officeDocument/2006/relationships/notesSlide" Target="../notesSlides/notesSlide2.xml"/><Relationship Id="rId12" Type="http://schemas.openxmlformats.org/officeDocument/2006/relationships/customXml" Target="../ink/ink2.xml"/><Relationship Id="rId25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11" Type="http://schemas.openxmlformats.org/officeDocument/2006/relationships/image" Target="../media/image4.emf"/><Relationship Id="rId24" Type="http://schemas.openxmlformats.org/officeDocument/2006/relationships/oleObject" Target="../embeddings/oleObject2.bin"/><Relationship Id="rId23" Type="http://schemas.openxmlformats.org/officeDocument/2006/relationships/image" Target="../media/image10.emf"/><Relationship Id="rId4" Type="http://schemas.openxmlformats.org/officeDocument/2006/relationships/customXml" Target="../ink/ink1.xml"/><Relationship Id="rId1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Neville Street Working Group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7364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Look for ways to improve </a:t>
            </a:r>
          </a:p>
          <a:p>
            <a:r>
              <a:rPr lang="en-US" dirty="0"/>
              <a:t>Pedestrian/Bicycle access from </a:t>
            </a:r>
          </a:p>
          <a:p>
            <a:r>
              <a:rPr lang="en-US" dirty="0"/>
              <a:t>Fifth Ave to Junction Hollow Trail</a:t>
            </a:r>
          </a:p>
          <a:p>
            <a:r>
              <a:rPr lang="en-US" dirty="0"/>
              <a:t>Along Neville/Boundary St</a:t>
            </a:r>
          </a:p>
        </p:txBody>
      </p:sp>
    </p:spTree>
    <p:extLst>
      <p:ext uri="{BB962C8B-B14F-4D97-AF65-F5344CB8AC3E}">
        <p14:creationId xmlns:p14="http://schemas.microsoft.com/office/powerpoint/2010/main" val="1996152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roadway is unsafe for bicyclists and pedestrians</a:t>
            </a:r>
          </a:p>
          <a:p>
            <a:r>
              <a:rPr lang="en-US" dirty="0"/>
              <a:t>It is being heavily used by bicyclists and pedestrians </a:t>
            </a:r>
          </a:p>
          <a:p>
            <a:r>
              <a:rPr lang="en-US" dirty="0"/>
              <a:t>There are a number of active projects in the area</a:t>
            </a:r>
          </a:p>
          <a:p>
            <a:pPr lvl="1"/>
            <a:r>
              <a:rPr lang="en-US" dirty="0"/>
              <a:t>CMU Neville street parking area (completed)</a:t>
            </a:r>
          </a:p>
          <a:p>
            <a:pPr lvl="1"/>
            <a:r>
              <a:rPr lang="en-US" dirty="0"/>
              <a:t>Central Catholic STEM building (sidewalk completion this summer)</a:t>
            </a:r>
          </a:p>
          <a:p>
            <a:pPr lvl="1"/>
            <a:r>
              <a:rPr lang="en-US" dirty="0"/>
              <a:t>CMU Tupper building (loading dock completion this winter)</a:t>
            </a:r>
          </a:p>
        </p:txBody>
      </p:sp>
    </p:spTree>
    <p:extLst>
      <p:ext uri="{BB962C8B-B14F-4D97-AF65-F5344CB8AC3E}">
        <p14:creationId xmlns:p14="http://schemas.microsoft.com/office/powerpoint/2010/main" val="3465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roadway is unsafe for bicyclists and pedestrians</a:t>
            </a:r>
          </a:p>
          <a:p>
            <a:r>
              <a:rPr lang="en-US" dirty="0"/>
              <a:t>It is being heavily used by bicyclists and pedestrians </a:t>
            </a:r>
          </a:p>
          <a:p>
            <a:r>
              <a:rPr lang="en-US" dirty="0"/>
              <a:t>There are a number of active projects in the area</a:t>
            </a:r>
          </a:p>
          <a:p>
            <a:pPr lvl="1"/>
            <a:r>
              <a:rPr lang="en-US" dirty="0"/>
              <a:t>CMU Neville street parking area (completed)</a:t>
            </a:r>
          </a:p>
          <a:p>
            <a:pPr lvl="1"/>
            <a:r>
              <a:rPr lang="en-US" dirty="0"/>
              <a:t>Central Catholic STEM building (sidewalk completion this summer)</a:t>
            </a:r>
          </a:p>
          <a:p>
            <a:pPr lvl="1"/>
            <a:r>
              <a:rPr lang="en-US" dirty="0"/>
              <a:t>CMU Tupper building (loading dock completion this winter)</a:t>
            </a:r>
          </a:p>
          <a:p>
            <a:r>
              <a:rPr lang="en-US" dirty="0"/>
              <a:t>OPDC would like to facilitate coordination among the adjacent projects</a:t>
            </a:r>
          </a:p>
        </p:txBody>
      </p:sp>
    </p:spTree>
    <p:extLst>
      <p:ext uri="{BB962C8B-B14F-4D97-AF65-F5344CB8AC3E}">
        <p14:creationId xmlns:p14="http://schemas.microsoft.com/office/powerpoint/2010/main" val="228335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Lets talk detail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80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6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5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646436"/>
              </p:ext>
            </p:extLst>
          </p:nvPr>
        </p:nvGraphicFramePr>
        <p:xfrm>
          <a:off x="1752601" y="72690"/>
          <a:ext cx="8828314" cy="682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Image" r:id="rId3" imgW="10058040" imgH="7772040" progId="Photoshop.Image.16">
                  <p:embed/>
                </p:oleObj>
              </mc:Choice>
              <mc:Fallback>
                <p:oleObj name="Image" r:id="rId3" imgW="10058040" imgH="77720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1" y="72690"/>
                        <a:ext cx="8828314" cy="6821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61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2" y="223284"/>
            <a:ext cx="5765349" cy="4455042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997402"/>
              </p:ext>
            </p:extLst>
          </p:nvPr>
        </p:nvGraphicFramePr>
        <p:xfrm>
          <a:off x="5777873" y="223284"/>
          <a:ext cx="5918200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Image" r:id="rId4" imgW="10058040" imgH="7772040" progId="Photoshop.Image.16">
                  <p:embed/>
                </p:oleObj>
              </mc:Choice>
              <mc:Fallback>
                <p:oleObj name="Image" r:id="rId4" imgW="10058040" imgH="7772040" progId="Photoshop.Image.16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7873" y="223284"/>
                        <a:ext cx="5918200" cy="457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2473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396410" y="338627"/>
          <a:ext cx="3714750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Image" r:id="rId4" imgW="4939560" imgH="8761680" progId="Photoshop.Image.16">
                  <p:embed/>
                </p:oleObj>
              </mc:Choice>
              <mc:Fallback>
                <p:oleObj name="Image" r:id="rId4" imgW="4939560" imgH="8761680" progId="Photoshop.Image.16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96410" y="338627"/>
                        <a:ext cx="3714750" cy="591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7516" y="585482"/>
          <a:ext cx="3378200" cy="542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Image" r:id="rId6" imgW="3377520" imgH="5421960" progId="Photoshop.Image.16">
                  <p:embed/>
                </p:oleObj>
              </mc:Choice>
              <mc:Fallback>
                <p:oleObj name="Image" r:id="rId6" imgW="3377520" imgH="5421960" progId="Photoshop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16" y="585482"/>
                        <a:ext cx="3378200" cy="542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814763" y="817563"/>
          <a:ext cx="4562475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Image" r:id="rId8" imgW="6069600" imgH="7720560" progId="Photoshop.Image.16">
                  <p:embed/>
                </p:oleObj>
              </mc:Choice>
              <mc:Fallback>
                <p:oleObj name="Image" r:id="rId8" imgW="6069600" imgH="7720560" progId="Photoshop.Image.16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14763" y="817563"/>
                        <a:ext cx="4562475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251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Thoughts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1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1693534" y="3252162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4454" y="3214002"/>
                <a:ext cx="38520" cy="766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593255"/>
              </p:ext>
            </p:extLst>
          </p:nvPr>
        </p:nvGraphicFramePr>
        <p:xfrm>
          <a:off x="77177" y="717550"/>
          <a:ext cx="3378200" cy="542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Image" r:id="rId6" imgW="3377520" imgH="5421960" progId="Photoshop.Image.16">
                  <p:embed/>
                </p:oleObj>
              </mc:Choice>
              <mc:Fallback>
                <p:oleObj name="Image" r:id="rId6" imgW="3377520" imgH="54219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177" y="717550"/>
                        <a:ext cx="3378200" cy="542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30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463199"/>
              </p:ext>
            </p:extLst>
          </p:nvPr>
        </p:nvGraphicFramePr>
        <p:xfrm>
          <a:off x="754912" y="464529"/>
          <a:ext cx="10966510" cy="6085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Image" r:id="rId3" imgW="18260280" imgH="11263320" progId="Photoshop.Image.16">
                  <p:embed/>
                </p:oleObj>
              </mc:Choice>
              <mc:Fallback>
                <p:oleObj name="Image" r:id="rId3" imgW="18260280" imgH="11263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4912" y="464529"/>
                        <a:ext cx="10966510" cy="6085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954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916840"/>
              </p:ext>
            </p:extLst>
          </p:nvPr>
        </p:nvGraphicFramePr>
        <p:xfrm>
          <a:off x="3644656" y="818356"/>
          <a:ext cx="4562475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Image" r:id="rId4" imgW="6069600" imgH="7720560" progId="Photoshop.Image.16">
                  <p:embed/>
                </p:oleObj>
              </mc:Choice>
              <mc:Fallback>
                <p:oleObj name="Image" r:id="rId4" imgW="6069600" imgH="7720560" progId="Photoshop.Image.16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4656" y="818356"/>
                        <a:ext cx="4562475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4019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227758"/>
              </p:ext>
            </p:extLst>
          </p:nvPr>
        </p:nvGraphicFramePr>
        <p:xfrm>
          <a:off x="598715" y="403212"/>
          <a:ext cx="9593943" cy="6267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Image" r:id="rId3" imgW="14184000" imgH="10310760" progId="Photoshop.Image.16">
                  <p:embed/>
                </p:oleObj>
              </mc:Choice>
              <mc:Fallback>
                <p:oleObj name="Image" r:id="rId3" imgW="14184000" imgH="10310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8715" y="403212"/>
                        <a:ext cx="9593943" cy="6267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5381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0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83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3644656" y="818356"/>
          <a:ext cx="4562475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Image" r:id="rId4" imgW="6069600" imgH="7720560" progId="Photoshop.Image.16">
                  <p:embed/>
                </p:oleObj>
              </mc:Choice>
              <mc:Fallback>
                <p:oleObj name="Image" r:id="rId4" imgW="6069600" imgH="7720560" progId="Photoshop.Image.16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4656" y="818356"/>
                        <a:ext cx="4562475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184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390497"/>
              </p:ext>
            </p:extLst>
          </p:nvPr>
        </p:nvGraphicFramePr>
        <p:xfrm>
          <a:off x="8396410" y="416780"/>
          <a:ext cx="3714750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Image" r:id="rId4" imgW="4939560" imgH="8761680" progId="Photoshop.Image.16">
                  <p:embed/>
                </p:oleObj>
              </mc:Choice>
              <mc:Fallback>
                <p:oleObj name="Image" r:id="rId4" imgW="4939560" imgH="87616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96410" y="416780"/>
                        <a:ext cx="3714750" cy="591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759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52601" y="72690"/>
          <a:ext cx="8828314" cy="682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Image" r:id="rId3" imgW="10058040" imgH="7772040" progId="Photoshop.Image.16">
                  <p:embed/>
                </p:oleObj>
              </mc:Choice>
              <mc:Fallback>
                <p:oleObj name="Image" r:id="rId3" imgW="10058040" imgH="7772040" progId="Photoshop.Image.16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1" y="72690"/>
                        <a:ext cx="8828314" cy="6821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032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- Comments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95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295327"/>
              </p:ext>
            </p:extLst>
          </p:nvPr>
        </p:nvGraphicFramePr>
        <p:xfrm>
          <a:off x="3814763" y="817563"/>
          <a:ext cx="4562475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Image" r:id="rId3" imgW="6069600" imgH="7720560" progId="Photoshop.Image.16">
                  <p:embed/>
                </p:oleObj>
              </mc:Choice>
              <mc:Fallback>
                <p:oleObj name="Image" r:id="rId3" imgW="6069600" imgH="77205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4763" y="817563"/>
                        <a:ext cx="4562475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167656"/>
              </p:ext>
            </p:extLst>
          </p:nvPr>
        </p:nvGraphicFramePr>
        <p:xfrm>
          <a:off x="8396410" y="416780"/>
          <a:ext cx="3714750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Image" r:id="rId5" imgW="4939560" imgH="8761680" progId="Photoshop.Image.16">
                  <p:embed/>
                </p:oleObj>
              </mc:Choice>
              <mc:Fallback>
                <p:oleObj name="Image" r:id="rId5" imgW="4939560" imgH="8761680" progId="Photoshop.Image.16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6410" y="416780"/>
                        <a:ext cx="3714750" cy="591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44886"/>
              </p:ext>
            </p:extLst>
          </p:nvPr>
        </p:nvGraphicFramePr>
        <p:xfrm>
          <a:off x="457437" y="926855"/>
          <a:ext cx="2711463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Image" r:id="rId7" imgW="3377520" imgH="5421960" progId="Photoshop.Image.16">
                  <p:embed/>
                </p:oleObj>
              </mc:Choice>
              <mc:Fallback>
                <p:oleObj name="Image" r:id="rId7" imgW="3377520" imgH="5421960" progId="Photoshop.Image.16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437" y="926855"/>
                        <a:ext cx="2711463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349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Bob Harper</a:t>
            </a:r>
          </a:p>
          <a:p>
            <a:r>
              <a:rPr lang="en-US" dirty="0"/>
              <a:t>Bruce Chan</a:t>
            </a:r>
          </a:p>
          <a:p>
            <a:r>
              <a:rPr lang="en-US" dirty="0"/>
              <a:t>David </a:t>
            </a:r>
            <a:r>
              <a:rPr lang="en-US" dirty="0" err="1"/>
              <a:t>Zwier</a:t>
            </a:r>
            <a:endParaRPr lang="en-US" dirty="0"/>
          </a:p>
          <a:p>
            <a:r>
              <a:rPr lang="en-US" dirty="0"/>
              <a:t>Karen Brooks</a:t>
            </a:r>
          </a:p>
          <a:p>
            <a:r>
              <a:rPr lang="en-US" dirty="0"/>
              <a:t>Mary Shaw</a:t>
            </a:r>
          </a:p>
          <a:p>
            <a:r>
              <a:rPr lang="en-US" dirty="0"/>
              <a:t>Roy Weil</a:t>
            </a:r>
          </a:p>
        </p:txBody>
      </p:sp>
    </p:spTree>
    <p:extLst>
      <p:ext uri="{BB962C8B-B14F-4D97-AF65-F5344CB8AC3E}">
        <p14:creationId xmlns:p14="http://schemas.microsoft.com/office/powerpoint/2010/main" val="181173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495" y="146756"/>
            <a:ext cx="5705464" cy="548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Fifth Ave</a:t>
            </a:r>
          </a:p>
          <a:p>
            <a:endParaRPr lang="en-US" sz="1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83378" y="5823248"/>
            <a:ext cx="5705464" cy="54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Trail Entrance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83378" y="3280889"/>
            <a:ext cx="5705464" cy="54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Schenley </a:t>
            </a:r>
            <a:r>
              <a:rPr lang="en-US" dirty="0" err="1"/>
              <a:t>Dr</a:t>
            </a:r>
            <a:endParaRPr lang="en-US" dirty="0"/>
          </a:p>
          <a:p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883378" y="3852315"/>
            <a:ext cx="5705464" cy="54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Joncaire</a:t>
            </a:r>
            <a:r>
              <a:rPr lang="en-US" dirty="0"/>
              <a:t> St</a:t>
            </a:r>
          </a:p>
          <a:p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/>
              <p14:cNvContentPartPr/>
              <p14:nvPr/>
            </p14:nvContentPartPr>
            <p14:xfrm>
              <a:off x="2516634" y="3829382"/>
              <a:ext cx="258120" cy="1645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78474" y="3791222"/>
                <a:ext cx="3344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Ink 31"/>
              <p14:cNvContentPartPr/>
              <p14:nvPr/>
            </p14:nvContentPartPr>
            <p14:xfrm>
              <a:off x="2508354" y="4016942"/>
              <a:ext cx="133560" cy="2192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70194" y="3978782"/>
                <a:ext cx="20988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/>
              <p14:cNvContentPartPr/>
              <p14:nvPr/>
            </p14:nvContentPartPr>
            <p14:xfrm>
              <a:off x="7635474" y="3813902"/>
              <a:ext cx="360" cy="3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97314" y="3775742"/>
                <a:ext cx="76680" cy="766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169030"/>
              </p:ext>
            </p:extLst>
          </p:nvPr>
        </p:nvGraphicFramePr>
        <p:xfrm>
          <a:off x="111524" y="146756"/>
          <a:ext cx="3771854" cy="661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Image" r:id="rId24" imgW="7847280" imgH="13460040" progId="Photoshop.Image.16">
                  <p:embed/>
                </p:oleObj>
              </mc:Choice>
              <mc:Fallback>
                <p:oleObj name="Image" r:id="rId24" imgW="7847280" imgH="134600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1524" y="146756"/>
                        <a:ext cx="3771854" cy="661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ontent Placeholder 2"/>
          <p:cNvSpPr txBox="1">
            <a:spLocks/>
          </p:cNvSpPr>
          <p:nvPr/>
        </p:nvSpPr>
        <p:spPr>
          <a:xfrm>
            <a:off x="3883378" y="1567085"/>
            <a:ext cx="5705464" cy="54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Forbes Ave</a:t>
            </a:r>
          </a:p>
          <a:p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39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54523" cy="70025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roadway is unsafe for bicyclists and pedestrians</a:t>
            </a:r>
          </a:p>
        </p:txBody>
      </p:sp>
    </p:spTree>
    <p:extLst>
      <p:ext uri="{BB962C8B-B14F-4D97-AF65-F5344CB8AC3E}">
        <p14:creationId xmlns:p14="http://schemas.microsoft.com/office/powerpoint/2010/main" val="123093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roadway is unsafe for bicyclists and pedestrians</a:t>
            </a:r>
          </a:p>
          <a:p>
            <a:r>
              <a:rPr lang="en-US" dirty="0"/>
              <a:t>It is being heavily used by bicyclists and pedestrians </a:t>
            </a:r>
          </a:p>
        </p:txBody>
      </p:sp>
    </p:spTree>
    <p:extLst>
      <p:ext uri="{BB962C8B-B14F-4D97-AF65-F5344CB8AC3E}">
        <p14:creationId xmlns:p14="http://schemas.microsoft.com/office/powerpoint/2010/main" val="3540232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roadway is unsafe for bicyclists and pedestrians</a:t>
            </a:r>
          </a:p>
          <a:p>
            <a:r>
              <a:rPr lang="en-US" dirty="0"/>
              <a:t>It is being heavily used by bicyclists and pedestrians </a:t>
            </a:r>
          </a:p>
          <a:p>
            <a:r>
              <a:rPr lang="en-US" dirty="0"/>
              <a:t>There are a number of active projects in the area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54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roadway is unsafe for bicyclists and pedestrians</a:t>
            </a:r>
          </a:p>
          <a:p>
            <a:r>
              <a:rPr lang="en-US" dirty="0"/>
              <a:t>It is being heavily used by bicyclists and pedestrians </a:t>
            </a:r>
          </a:p>
          <a:p>
            <a:r>
              <a:rPr lang="en-US" dirty="0"/>
              <a:t>There are a number of active projects in the area</a:t>
            </a:r>
          </a:p>
          <a:p>
            <a:pPr lvl="1"/>
            <a:r>
              <a:rPr lang="en-US" dirty="0"/>
              <a:t>CMU Neville street parking area (completed)</a:t>
            </a:r>
          </a:p>
        </p:txBody>
      </p:sp>
    </p:spTree>
    <p:extLst>
      <p:ext uri="{BB962C8B-B14F-4D97-AF65-F5344CB8AC3E}">
        <p14:creationId xmlns:p14="http://schemas.microsoft.com/office/powerpoint/2010/main" val="15641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was formed  because: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roadway is unsafe for bicyclists and pedestrians</a:t>
            </a:r>
          </a:p>
          <a:p>
            <a:r>
              <a:rPr lang="en-US" dirty="0"/>
              <a:t>It is being heavily used by bicyclists and pedestrians </a:t>
            </a:r>
          </a:p>
          <a:p>
            <a:r>
              <a:rPr lang="en-US" dirty="0"/>
              <a:t>There are a number of active projects in the area</a:t>
            </a:r>
          </a:p>
          <a:p>
            <a:pPr lvl="1"/>
            <a:r>
              <a:rPr lang="en-US" dirty="0"/>
              <a:t>CMU Neville street parking area (completed)</a:t>
            </a:r>
          </a:p>
          <a:p>
            <a:pPr lvl="1"/>
            <a:r>
              <a:rPr lang="en-US" dirty="0"/>
              <a:t>Central Catholic STEM building (sidewalk completion this summer)</a:t>
            </a:r>
          </a:p>
        </p:txBody>
      </p:sp>
    </p:spTree>
    <p:extLst>
      <p:ext uri="{BB962C8B-B14F-4D97-AF65-F5344CB8AC3E}">
        <p14:creationId xmlns:p14="http://schemas.microsoft.com/office/powerpoint/2010/main" val="2407572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447</Words>
  <Application>Microsoft Office PowerPoint</Application>
  <PresentationFormat>Widescreen</PresentationFormat>
  <Paragraphs>97</Paragraphs>
  <Slides>30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Image</vt:lpstr>
      <vt:lpstr>Adobe Photoshop Image</vt:lpstr>
      <vt:lpstr>Neville Street Working Group</vt:lpstr>
      <vt:lpstr>PowerPoint Presentation</vt:lpstr>
      <vt:lpstr>PowerPoint Presentation</vt:lpstr>
      <vt:lpstr>Committee was formed  because:</vt:lpstr>
      <vt:lpstr>Committee was formed  because:</vt:lpstr>
      <vt:lpstr>Committee was formed  because:</vt:lpstr>
      <vt:lpstr>Committee was formed  because:</vt:lpstr>
      <vt:lpstr>Committee was formed  because:</vt:lpstr>
      <vt:lpstr>Committee was formed  because:</vt:lpstr>
      <vt:lpstr>Committee was formed  because:</vt:lpstr>
      <vt:lpstr>Committee was formed  because:</vt:lpstr>
      <vt:lpstr>Lets talk 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Thoughts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- Comments</vt:lpstr>
      <vt:lpstr>PowerPoint Presentation</vt:lpstr>
      <vt:lpstr>Committee Members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Neville Street Working Group</dc:title>
  <dc:creator>Roy Weil</dc:creator>
  <cp:lastModifiedBy>Roy Weil</cp:lastModifiedBy>
  <cp:revision>28</cp:revision>
  <dcterms:created xsi:type="dcterms:W3CDTF">2016-03-17T01:07:20Z</dcterms:created>
  <dcterms:modified xsi:type="dcterms:W3CDTF">2016-03-17T21:20:50Z</dcterms:modified>
</cp:coreProperties>
</file>